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73"/>
  </p:notesMasterIdLst>
  <p:sldIdLst>
    <p:sldId id="350" r:id="rId2"/>
    <p:sldId id="351" r:id="rId3"/>
    <p:sldId id="352" r:id="rId4"/>
    <p:sldId id="35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414" r:id="rId13"/>
    <p:sldId id="415" r:id="rId14"/>
    <p:sldId id="416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21" r:id="rId28"/>
    <p:sldId id="372" r:id="rId29"/>
    <p:sldId id="335" r:id="rId30"/>
    <p:sldId id="369" r:id="rId31"/>
    <p:sldId id="371" r:id="rId32"/>
    <p:sldId id="366" r:id="rId33"/>
    <p:sldId id="367" r:id="rId34"/>
    <p:sldId id="368" r:id="rId35"/>
    <p:sldId id="374" r:id="rId36"/>
    <p:sldId id="380" r:id="rId37"/>
    <p:sldId id="381" r:id="rId38"/>
    <p:sldId id="383" r:id="rId39"/>
    <p:sldId id="382" r:id="rId40"/>
    <p:sldId id="384" r:id="rId41"/>
    <p:sldId id="385" r:id="rId42"/>
    <p:sldId id="386" r:id="rId43"/>
    <p:sldId id="378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377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2E0"/>
    <a:srgbClr val="E9F1FB"/>
    <a:srgbClr val="97BEE5"/>
    <a:srgbClr val="DFE3F9"/>
    <a:srgbClr val="F1E8FE"/>
    <a:srgbClr val="ECD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3619" autoAdjust="0"/>
  </p:normalViewPr>
  <p:slideViewPr>
    <p:cSldViewPr>
      <p:cViewPr varScale="1">
        <p:scale>
          <a:sx n="67" d="100"/>
          <a:sy n="67" d="100"/>
        </p:scale>
        <p:origin x="1208" y="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54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F9785-B714-4355-9128-4C9AFF94E816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CD5C7-AD7F-4FAA-B7B9-A09C6EEE6F7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6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5FE6-750C-4732-8770-3764C3886B79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6E3-24CA-473D-94AE-BEF5424C6745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3CEE-FB3B-438F-9EBB-73B9AC10250C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A034-9655-43B8-B3BD-88402095BDE4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8B27-60EC-44D9-BAB5-30CBA8DEF1DF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2672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41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E438-2669-4C13-BC32-057F4D8A6A64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371600"/>
            <a:ext cx="4421189" cy="803275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2174874"/>
            <a:ext cx="4421189" cy="42259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71600"/>
            <a:ext cx="4422774" cy="803275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422774" cy="42259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8CF2-C308-4240-827B-DA5E5EF10773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29BF-A21A-4829-82BB-D4F1052F34BD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8305-5630-46F6-B0A9-82A3FB37D1B9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B31D5-19F5-4FF9-AAAF-C9E151ED526F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8D69-AA0B-497A-9110-118DC585578D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10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B4C8-4A74-4DEC-ACCB-294E44CF7D2F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D14-117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opennmt.ne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i.googleblog.com/2016/09/a-neural-network-for-machine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ai.googleblog.com/2016/09/a-neural-network-for-machin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augmented-rnn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i.googleblog.com/2017/08/transformer-novel-neural-network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7.06450.pdf" TargetMode="Externa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D18-1458" TargetMode="Externa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hyperlink" Target="https://ai.googleblog.com/2018/11/open-sourcing-bert-state-of-art-pr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COMP4901K/Math4824B</a:t>
            </a:r>
            <a:br>
              <a:rPr lang="en-US" altLang="zh-CN" sz="3200" dirty="0"/>
            </a:br>
            <a:r>
              <a:rPr lang="en-US" altLang="zh-CN" sz="3200" dirty="0"/>
              <a:t>Machine Learning for Natural Language Processing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Lecture 22: </a:t>
            </a:r>
            <a:r>
              <a:rPr lang="en-US" dirty="0"/>
              <a:t>Attention Models</a:t>
            </a:r>
          </a:p>
          <a:p>
            <a:r>
              <a:rPr lang="en-US" dirty="0"/>
              <a:t>Instructor: </a:t>
            </a:r>
            <a:r>
              <a:rPr lang="en-US" dirty="0" err="1"/>
              <a:t>Yangqiu</a:t>
            </a:r>
            <a:r>
              <a:rPr lang="en-US" dirty="0"/>
              <a:t> Song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70104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Slides credits: Richard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Socher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Vagelis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Hristidis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Abigail See, Elena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Voita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31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3680341" y="3479074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3020" y="3996596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996596"/>
                <a:ext cx="1631216" cy="900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39814" y="4996800"/>
                <a:ext cx="3746385" cy="9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/>
                <a:r>
                  <a:rPr lang="zh-CN" altLang="en-US" sz="2000" dirty="0"/>
                  <a:t> </a:t>
                </a:r>
                <a:r>
                  <a:rPr lang="en-US" altLang="zh-CN" sz="2000" dirty="0"/>
                  <a:t>e: compute a score for s(t-1) and </a:t>
                </a:r>
                <a:r>
                  <a:rPr lang="en-US" altLang="zh-CN" sz="2000" dirty="0" err="1"/>
                  <a:t>hj</a:t>
                </a:r>
                <a:r>
                  <a:rPr lang="en-US" altLang="zh-CN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4" y="4996800"/>
                <a:ext cx="3746385" cy="988797"/>
              </a:xfrm>
              <a:prstGeom prst="rect">
                <a:avLst/>
              </a:prstGeom>
              <a:blipFill>
                <a:blip r:embed="rId4"/>
                <a:stretch>
                  <a:fillRect l="-2769" r="-2769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39815" y="6155239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5" y="6155239"/>
                <a:ext cx="1932387" cy="354584"/>
              </a:xfrm>
              <a:prstGeom prst="rect">
                <a:avLst/>
              </a:prstGeom>
              <a:blipFill>
                <a:blip r:embed="rId5"/>
                <a:stretch>
                  <a:fillRect l="-1577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98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542894" y="4864738"/>
            <a:ext cx="1635345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528883" y="2287082"/>
            <a:ext cx="383202" cy="3418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85761" y="5928524"/>
            <a:ext cx="492226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3680341" y="3479074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3020" y="3996596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996596"/>
                <a:ext cx="1631216" cy="900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39815" y="499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5" y="4996800"/>
                <a:ext cx="2343013" cy="6810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9149" y="595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9" y="5953254"/>
                <a:ext cx="1932387" cy="354584"/>
              </a:xfrm>
              <a:prstGeom prst="rect">
                <a:avLst/>
              </a:prstGeom>
              <a:blipFill>
                <a:blip r:embed="rId5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22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6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iamond 9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5400000">
            <a:off x="5542894" y="4864738"/>
            <a:ext cx="1635345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86A4E14-0E95-4305-9B58-9E273D217876}"/>
              </a:ext>
            </a:extLst>
          </p:cNvPr>
          <p:cNvSpPr/>
          <p:nvPr/>
        </p:nvSpPr>
        <p:spPr>
          <a:xfrm>
            <a:off x="143765" y="4429935"/>
            <a:ext cx="3692264" cy="1123058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528883" y="2287082"/>
            <a:ext cx="383202" cy="3418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3309" y="4439104"/>
            <a:ext cx="3612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Basic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8004" y="5029747"/>
                <a:ext cx="1929823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04" y="5029747"/>
                <a:ext cx="1929823" cy="480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 rot="5400000">
            <a:off x="514157" y="3590082"/>
            <a:ext cx="492226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4108737" y="1140632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71416" y="1658154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" y="1658154"/>
                <a:ext cx="1631216" cy="900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8211" y="2658358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1" y="2658358"/>
                <a:ext cx="2343013" cy="6810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7545" y="3614812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45" y="3614812"/>
                <a:ext cx="1932387" cy="354584"/>
              </a:xfrm>
              <a:prstGeom prst="rect">
                <a:avLst/>
              </a:prstGeom>
              <a:blipFill>
                <a:blip r:embed="rId9"/>
                <a:stretch>
                  <a:fillRect l="-157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blipFill>
                <a:blip r:embed="rId10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9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7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A91B711-3BD4-4451-A765-B583340232C6}"/>
              </a:ext>
            </a:extLst>
          </p:cNvPr>
          <p:cNvSpPr/>
          <p:nvPr/>
        </p:nvSpPr>
        <p:spPr>
          <a:xfrm>
            <a:off x="228600" y="3869485"/>
            <a:ext cx="3725165" cy="2759915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 rot="5400000">
            <a:off x="5542894" y="4864738"/>
            <a:ext cx="1635345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528883" y="2287082"/>
            <a:ext cx="383202" cy="3418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2508" y="3994030"/>
            <a:ext cx="3692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Multiplicative attention :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(bilinear mode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l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If the dimensionality of hidden state and previous input are not equal: </a:t>
            </a:r>
            <a:r>
              <a:rPr lang="zh-CN" altLang="en-US" sz="2000" dirty="0">
                <a:solidFill>
                  <a:srgbClr val="FF0000"/>
                </a:solidFill>
                <a:latin typeface="+mj-lt"/>
              </a:rPr>
              <a:t>较为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general</a:t>
            </a:r>
            <a:r>
              <a:rPr lang="zh-CN" altLang="en-US" sz="2000" dirty="0">
                <a:solidFill>
                  <a:srgbClr val="FF0000"/>
                </a:solidFill>
                <a:latin typeface="+mj-lt"/>
              </a:rPr>
              <a:t>的表示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8621" y="6007407"/>
                <a:ext cx="2285305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21" y="6007407"/>
                <a:ext cx="2285305" cy="480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 rot="5400000">
            <a:off x="509536" y="3274447"/>
            <a:ext cx="492226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4108737" y="1140632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7425" y="1564532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5" y="1564532"/>
                <a:ext cx="1631216" cy="900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7425" y="2519831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5" y="2519831"/>
                <a:ext cx="2343013" cy="681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3544" y="3348950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44" y="3348950"/>
                <a:ext cx="1932387" cy="354584"/>
              </a:xfrm>
              <a:prstGeom prst="rect">
                <a:avLst/>
              </a:prstGeom>
              <a:blipFill>
                <a:blip r:embed="rId6"/>
                <a:stretch>
                  <a:fillRect l="-1262"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blipFill>
                <a:blip r:embed="rId10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19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7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7924A5A-3C70-4982-93AB-8776D8639E67}"/>
              </a:ext>
            </a:extLst>
          </p:cNvPr>
          <p:cNvSpPr/>
          <p:nvPr/>
        </p:nvSpPr>
        <p:spPr>
          <a:xfrm>
            <a:off x="185641" y="4953000"/>
            <a:ext cx="4404362" cy="1865004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Diamond 9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5542894" y="4864738"/>
            <a:ext cx="1635345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5528883" y="2287082"/>
            <a:ext cx="383202" cy="3418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621" y="5007136"/>
            <a:ext cx="3311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Additive attention (The equation of attention is not fixed).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5641" y="6148627"/>
                <a:ext cx="4485652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41" y="6148627"/>
                <a:ext cx="4485652" cy="480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 rot="5400000">
            <a:off x="514157" y="3590082"/>
            <a:ext cx="492226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iamond 18"/>
          <p:cNvSpPr/>
          <p:nvPr/>
        </p:nvSpPr>
        <p:spPr>
          <a:xfrm>
            <a:off x="4108737" y="1140632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71416" y="1658154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" y="1658154"/>
                <a:ext cx="1631216" cy="900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8211" y="2658358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1" y="2658358"/>
                <a:ext cx="2343013" cy="6810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7545" y="3614812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45" y="3614812"/>
                <a:ext cx="1932387" cy="354584"/>
              </a:xfrm>
              <a:prstGeom prst="rect">
                <a:avLst/>
              </a:prstGeom>
              <a:blipFill>
                <a:blip r:embed="rId9"/>
                <a:stretch>
                  <a:fillRect l="-157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" y="1209677"/>
                <a:ext cx="3948838" cy="307777"/>
              </a:xfrm>
              <a:prstGeom prst="rect">
                <a:avLst/>
              </a:prstGeom>
              <a:blipFill>
                <a:blip r:embed="rId10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61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97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9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63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1368455-33FD-4A91-9F2B-CB25807F349D}"/>
              </a:ext>
            </a:extLst>
          </p:cNvPr>
          <p:cNvSpPr/>
          <p:nvPr/>
        </p:nvSpPr>
        <p:spPr>
          <a:xfrm>
            <a:off x="4343400" y="3429000"/>
            <a:ext cx="2362200" cy="457200"/>
          </a:xfrm>
          <a:prstGeom prst="roundRect">
            <a:avLst/>
          </a:prstGeom>
          <a:noFill/>
          <a:ln>
            <a:solidFill>
              <a:srgbClr val="ECD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3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Sequence-to-sequence: the bottleneck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12794"/>
            <a:ext cx="8686800" cy="40230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1200" y="259080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8800"/>
                </a:solidFill>
                <a:latin typeface="Calibri" panose="020F0502020204030204" pitchFamily="34" charset="0"/>
              </a:rPr>
              <a:t>Encoding of the</a:t>
            </a:r>
          </a:p>
          <a:p>
            <a:r>
              <a:rPr lang="en-US" dirty="0">
                <a:solidFill>
                  <a:srgbClr val="FF8800"/>
                </a:solidFill>
                <a:latin typeface="Calibri" panose="020F0502020204030204" pitchFamily="34" charset="0"/>
              </a:rPr>
              <a:t>source sentence.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0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16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2F2F96-27B5-4659-94CD-FAE197CCEA8E}"/>
              </a:ext>
            </a:extLst>
          </p:cNvPr>
          <p:cNvSpPr/>
          <p:nvPr/>
        </p:nvSpPr>
        <p:spPr>
          <a:xfrm>
            <a:off x="5035981" y="1899443"/>
            <a:ext cx="2279219" cy="346052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/>
                </a:solidFill>
              </a:rPr>
              <a:t>c</a:t>
            </a:r>
            <a:r>
              <a:rPr lang="en-US" altLang="zh-CN" sz="2000" dirty="0" err="1">
                <a:solidFill>
                  <a:schemeClr val="tx1"/>
                </a:solidFill>
              </a:rPr>
              <a:t>t</a:t>
            </a:r>
            <a:r>
              <a:rPr lang="en-US" altLang="zh-CN" sz="2000" dirty="0">
                <a:solidFill>
                  <a:schemeClr val="tx1"/>
                </a:solidFill>
              </a:rPr>
              <a:t>: “context vector”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4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23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18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979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94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917" y="1295400"/>
            <a:ext cx="7012166" cy="525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2343013" cy="681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4" y="2023254"/>
                <a:ext cx="1932387" cy="354584"/>
              </a:xfrm>
              <a:prstGeom prst="rect">
                <a:avLst/>
              </a:prstGeom>
              <a:blipFill>
                <a:blip r:embed="rId4"/>
                <a:stretch>
                  <a:fillRect l="-126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600"/>
                <a:ext cx="163121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81" y="1286866"/>
                <a:ext cx="3948838" cy="307777"/>
              </a:xfrm>
              <a:prstGeom prst="rect">
                <a:avLst/>
              </a:prstGeom>
              <a:blipFill>
                <a:blip r:embed="rId6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905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 performance drop for long sentences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7" y="1752600"/>
            <a:ext cx="6635166" cy="39362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6271551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RNNencdec</a:t>
            </a:r>
            <a:r>
              <a:rPr lang="en-US" sz="1400" dirty="0"/>
              <a:t>: Cho et al. 2014 </a:t>
            </a:r>
            <a:r>
              <a:rPr lang="en-US" sz="1400" dirty="0">
                <a:hlinkClick r:id="rId3"/>
              </a:rPr>
              <a:t>https://www.aclweb.org/anthology/D14-1179</a:t>
            </a:r>
            <a:endParaRPr lang="en-US" sz="1400" dirty="0"/>
          </a:p>
          <a:p>
            <a:r>
              <a:rPr lang="en-US" sz="1400" dirty="0" err="1"/>
              <a:t>RNNsearch</a:t>
            </a:r>
            <a:r>
              <a:rPr lang="en-US" sz="1400" dirty="0"/>
              <a:t>: </a:t>
            </a:r>
            <a:r>
              <a:rPr lang="en-US" sz="1400" dirty="0" err="1"/>
              <a:t>Bahdanauet</a:t>
            </a:r>
            <a:r>
              <a:rPr lang="en-US" sz="1400" dirty="0"/>
              <a:t> al,  ICLR 2015, </a:t>
            </a:r>
            <a:r>
              <a:rPr lang="en-US" sz="1400" dirty="0">
                <a:hlinkClick r:id="rId4"/>
              </a:rPr>
              <a:t>https://arxiv.org/pdf/1409.0473.pdf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14300" y="5607329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“We train each model twice: first with the sentences of length up to 30 words (RNNencdec-30, RNNsearch-30) and then with the sentences of length up to 50 word (RNNencdec-50, RNNsearch-50).”</a:t>
            </a:r>
          </a:p>
        </p:txBody>
      </p:sp>
    </p:spTree>
    <p:extLst>
      <p:ext uri="{BB962C8B-B14F-4D97-AF65-F5344CB8AC3E}">
        <p14:creationId xmlns:p14="http://schemas.microsoft.com/office/powerpoint/2010/main" val="3981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OpenNMT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http://opennmt.net/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3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Google Neural Machine Translation (Wu et al. (2016))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872522"/>
            <a:ext cx="6655083" cy="58749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0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Sequence-to-sequence: the bottleneck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12794"/>
            <a:ext cx="8686800" cy="40230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16764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8800"/>
                </a:solidFill>
                <a:latin typeface="+mj-lt"/>
              </a:rPr>
              <a:t>Encoding of the</a:t>
            </a:r>
          </a:p>
          <a:p>
            <a:pPr algn="ctr"/>
            <a:r>
              <a:rPr lang="en-US" dirty="0">
                <a:solidFill>
                  <a:srgbClr val="FF8800"/>
                </a:solidFill>
                <a:latin typeface="+mj-lt"/>
              </a:rPr>
              <a:t>source sentence.</a:t>
            </a:r>
          </a:p>
          <a:p>
            <a:pPr algn="ctr"/>
            <a:r>
              <a:rPr lang="en-US" dirty="0">
                <a:solidFill>
                  <a:srgbClr val="FF8800"/>
                </a:solidFill>
                <a:latin typeface="+mj-lt"/>
              </a:rPr>
              <a:t>This needs to capture </a:t>
            </a:r>
            <a:r>
              <a:rPr lang="en-US" i="1" dirty="0">
                <a:solidFill>
                  <a:srgbClr val="FF8800"/>
                </a:solidFill>
                <a:latin typeface="+mj-lt"/>
              </a:rPr>
              <a:t>all</a:t>
            </a:r>
          </a:p>
          <a:p>
            <a:pPr algn="ctr"/>
            <a:r>
              <a:rPr lang="en-US" i="1" dirty="0">
                <a:solidFill>
                  <a:srgbClr val="FF8800"/>
                </a:solidFill>
                <a:latin typeface="+mj-lt"/>
              </a:rPr>
              <a:t>information </a:t>
            </a:r>
            <a:r>
              <a:rPr lang="en-US" dirty="0">
                <a:solidFill>
                  <a:srgbClr val="FF8800"/>
                </a:solidFill>
                <a:latin typeface="+mj-lt"/>
              </a:rPr>
              <a:t>about the</a:t>
            </a:r>
          </a:p>
          <a:p>
            <a:pPr algn="ctr"/>
            <a:r>
              <a:rPr lang="en-US" dirty="0">
                <a:solidFill>
                  <a:srgbClr val="FF8800"/>
                </a:solidFill>
                <a:latin typeface="+mj-lt"/>
              </a:rPr>
              <a:t>source sentence.</a:t>
            </a:r>
          </a:p>
          <a:p>
            <a:pPr algn="ctr"/>
            <a:r>
              <a:rPr lang="en-US" dirty="0">
                <a:solidFill>
                  <a:srgbClr val="FF8800"/>
                </a:solidFill>
                <a:latin typeface="+mj-lt"/>
              </a:rPr>
              <a:t>Information bottleneck!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653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Google Neural Machine Translation (Wu et al. (2016))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" y="644473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https://ai.googleblog.com/2016/09/a-neural-network-for-machine.html</a:t>
            </a:r>
            <a:endParaRPr lang="en-US" dirty="0"/>
          </a:p>
        </p:txBody>
      </p:sp>
      <p:pic>
        <p:nvPicPr>
          <p:cNvPr id="1026" name="Picture 2" descr="https://1.bp.blogspot.com/-jOLa-LdidQU/V-qV2oJn1aI/AAAAAAAABPg/-6OhKKPhxT89Vs9HhyKMEnyG_0ncWGjJQCLcB/s1600/image0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552575"/>
            <a:ext cx="8162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1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Google Neural Machine Translation (Wu et al. (2016))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" y="644473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https://ai.googleblog.com/2016/09/a-neural-network-for-machine.html</a:t>
            </a:r>
            <a:endParaRPr lang="en-US" dirty="0"/>
          </a:p>
        </p:txBody>
      </p:sp>
      <p:pic>
        <p:nvPicPr>
          <p:cNvPr id="5122" name="Picture 2" descr="https://3.bp.blogspot.com/-3Pbj_dvt0Vo/V-qe-Nl6P5I/AAAAAAAABQc/z0_6WtVWtvARtMk0i9_AtLeyyGyV6AI4wCLcB/s1600/nmt-model-fast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5962"/>
            <a:ext cx="762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7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9" y="1114031"/>
            <a:ext cx="6313894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Attention significantly improves NMT performance</a:t>
            </a:r>
          </a:p>
          <a:p>
            <a:pPr lvl="1"/>
            <a:r>
              <a:rPr lang="en-US" dirty="0"/>
              <a:t>It’s very useful to </a:t>
            </a:r>
            <a:r>
              <a:rPr lang="en-US" dirty="0">
                <a:solidFill>
                  <a:srgbClr val="84B2E0"/>
                </a:solidFill>
              </a:rPr>
              <a:t>allow decoder to focus on certain parts of the source</a:t>
            </a:r>
          </a:p>
          <a:p>
            <a:r>
              <a:rPr lang="en-US" dirty="0"/>
              <a:t>Attention solves the bottleneck problem</a:t>
            </a:r>
          </a:p>
          <a:p>
            <a:pPr lvl="1"/>
            <a:r>
              <a:rPr lang="en-US" dirty="0"/>
              <a:t>Attention </a:t>
            </a:r>
            <a:r>
              <a:rPr lang="en-US" dirty="0">
                <a:solidFill>
                  <a:srgbClr val="84B2E0"/>
                </a:solidFill>
              </a:rPr>
              <a:t>allows decoder to look directly at source; bypass bottleneck</a:t>
            </a:r>
          </a:p>
          <a:p>
            <a:r>
              <a:rPr lang="en-US" dirty="0"/>
              <a:t>Attention helps with vanishing gradient problem: </a:t>
            </a:r>
            <a:r>
              <a:rPr lang="zh-CN" altLang="en-US" sz="2400" dirty="0"/>
              <a:t>会回顾</a:t>
            </a:r>
            <a:r>
              <a:rPr lang="en-US" altLang="zh-CN" dirty="0"/>
              <a:t>encoder</a:t>
            </a:r>
            <a:r>
              <a:rPr lang="zh-CN" altLang="en-US" sz="2400" dirty="0"/>
              <a:t>中很靠前的</a:t>
            </a:r>
            <a:r>
              <a:rPr lang="en-US" altLang="zh-CN" dirty="0"/>
              <a:t>state</a:t>
            </a:r>
            <a:endParaRPr lang="en-US" dirty="0"/>
          </a:p>
          <a:p>
            <a:pPr lvl="1"/>
            <a:r>
              <a:rPr lang="en-US" dirty="0"/>
              <a:t>Provides shortcut to faraway states</a:t>
            </a:r>
          </a:p>
          <a:p>
            <a:r>
              <a:rPr lang="en-US" dirty="0"/>
              <a:t>Attention provides some interpretability</a:t>
            </a:r>
          </a:p>
          <a:p>
            <a:pPr lvl="1"/>
            <a:r>
              <a:rPr lang="en-US" dirty="0"/>
              <a:t>By inspecting attention distribution, we can see what the decoder was focusing on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84B2E0"/>
                </a:solidFill>
              </a:rPr>
              <a:t>get alignment </a:t>
            </a:r>
            <a:r>
              <a:rPr lang="en-US" dirty="0"/>
              <a:t>for free!</a:t>
            </a:r>
          </a:p>
          <a:p>
            <a:pPr lvl="1"/>
            <a:r>
              <a:rPr lang="en-US" dirty="0"/>
              <a:t>This is cool because we never explicitly trained an alignment system</a:t>
            </a:r>
          </a:p>
          <a:p>
            <a:pPr lvl="1"/>
            <a:r>
              <a:rPr lang="en-US" dirty="0"/>
              <a:t>The network just learned alignment by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33" y="3733800"/>
            <a:ext cx="2799867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is versatile!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Sequence-to-sequence is useful for </a:t>
            </a:r>
            <a:r>
              <a:rPr lang="en-US" i="1" dirty="0"/>
              <a:t>more than just MT</a:t>
            </a:r>
          </a:p>
          <a:p>
            <a:r>
              <a:rPr lang="en-US" dirty="0"/>
              <a:t>Many NLP tasks can be phrased as sequence-to-sequence:</a:t>
            </a:r>
          </a:p>
          <a:p>
            <a:pPr lvl="1"/>
            <a:r>
              <a:rPr lang="en-US" dirty="0"/>
              <a:t>Summarization (long text → short text)</a:t>
            </a:r>
          </a:p>
          <a:p>
            <a:pPr lvl="1"/>
            <a:r>
              <a:rPr lang="en-US" dirty="0"/>
              <a:t>Dialogue (previous utterances → next utterance)</a:t>
            </a:r>
          </a:p>
          <a:p>
            <a:pPr lvl="1"/>
            <a:r>
              <a:rPr lang="en-US" dirty="0"/>
              <a:t>Parsing (input text → output parse as sequence)</a:t>
            </a:r>
          </a:p>
          <a:p>
            <a:pPr lvl="1"/>
            <a:r>
              <a:rPr lang="fr-FR" dirty="0"/>
              <a:t>Code </a:t>
            </a:r>
            <a:r>
              <a:rPr lang="fr-FR" dirty="0" err="1"/>
              <a:t>generation</a:t>
            </a:r>
            <a:r>
              <a:rPr lang="fr-FR" dirty="0"/>
              <a:t> (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→ Python code)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7E1CE193-21A1-4A17-8B30-09BAD88C7FAC}"/>
              </a:ext>
            </a:extLst>
          </p:cNvPr>
          <p:cNvSpPr/>
          <p:nvPr/>
        </p:nvSpPr>
        <p:spPr>
          <a:xfrm>
            <a:off x="990600" y="1828800"/>
            <a:ext cx="6553200" cy="762000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is a </a:t>
            </a:r>
            <a:r>
              <a:rPr lang="en-US" i="1" dirty="0"/>
              <a:t>general </a:t>
            </a:r>
            <a:r>
              <a:rPr lang="en-US" dirty="0"/>
              <a:t>Deep Learning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257800"/>
          </a:xfrm>
        </p:spPr>
        <p:txBody>
          <a:bodyPr/>
          <a:lstStyle/>
          <a:p>
            <a:r>
              <a:rPr lang="en-US" dirty="0"/>
              <a:t>More general definition of attention</a:t>
            </a:r>
          </a:p>
          <a:p>
            <a:pPr lvl="1"/>
            <a:r>
              <a:rPr lang="en-US" dirty="0"/>
              <a:t>Given a set of vector </a:t>
            </a:r>
            <a:r>
              <a:rPr lang="en-US" i="1" dirty="0">
                <a:solidFill>
                  <a:srgbClr val="FF0000"/>
                </a:solidFill>
              </a:rPr>
              <a:t>values</a:t>
            </a:r>
            <a:r>
              <a:rPr lang="en-US" dirty="0"/>
              <a:t>, and a vector </a:t>
            </a:r>
            <a:r>
              <a:rPr lang="en-US" i="1" dirty="0">
                <a:solidFill>
                  <a:srgbClr val="FF0000"/>
                </a:solidFill>
              </a:rPr>
              <a:t>query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attention</a:t>
            </a:r>
            <a:r>
              <a:rPr lang="en-US" b="1" dirty="0"/>
              <a:t> </a:t>
            </a:r>
            <a:r>
              <a:rPr lang="en-US" dirty="0"/>
              <a:t>is a technique to compute a </a:t>
            </a:r>
            <a:r>
              <a:rPr lang="en-US" dirty="0">
                <a:solidFill>
                  <a:srgbClr val="FF0000"/>
                </a:solidFill>
              </a:rPr>
              <a:t>weighted sum of the values</a:t>
            </a:r>
            <a:r>
              <a:rPr lang="en-US" dirty="0"/>
              <a:t>, dependent on the query.</a:t>
            </a:r>
          </a:p>
          <a:p>
            <a:pPr lvl="1"/>
            <a:r>
              <a:rPr lang="en-US" dirty="0"/>
              <a:t>We sometimes say that the query </a:t>
            </a:r>
            <a:r>
              <a:rPr lang="en-US" i="1" dirty="0"/>
              <a:t>attends to </a:t>
            </a:r>
            <a:r>
              <a:rPr lang="en-US" dirty="0"/>
              <a:t>the values</a:t>
            </a:r>
          </a:p>
          <a:p>
            <a:pPr lvl="1"/>
            <a:r>
              <a:rPr lang="en-US" dirty="0"/>
              <a:t>For example, in the seq2seq + attention model, each decoder hidden state </a:t>
            </a:r>
            <a:r>
              <a:rPr lang="en-US" i="1" dirty="0"/>
              <a:t>attends to </a:t>
            </a:r>
            <a:r>
              <a:rPr lang="en-US" dirty="0"/>
              <a:t>the encoder hidden states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0000"/>
            <a:ext cx="3886200" cy="2439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5885" y="6374368"/>
            <a:ext cx="404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https://distill.pub/2016/augmented-rnns/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1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</a:rPr>
              <a:t>Attention is all you need?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488668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https://ai.googleblog.com/2017/08/transformer-novel-neural-network.html</a:t>
            </a:r>
            <a:endParaRPr lang="en-US" dirty="0"/>
          </a:p>
        </p:txBody>
      </p:sp>
      <p:pic>
        <p:nvPicPr>
          <p:cNvPr id="6146" name="Picture 2" descr="https://4.bp.blogspot.com/-ovHQGevt5Ks/WaiCfS0OPUI/AAAAAAAAB_U/nEqsh9fgecM1v98NAvGp8Zgr5BwBbOGBQCEwYBhgL/s640/imag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293511"/>
            <a:ext cx="812799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3400" y="176264"/>
            <a:ext cx="4152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– Transformer Networks</a:t>
            </a:r>
          </a:p>
        </p:txBody>
      </p:sp>
    </p:spTree>
    <p:extLst>
      <p:ext uri="{BB962C8B-B14F-4D97-AF65-F5344CB8AC3E}">
        <p14:creationId xmlns:p14="http://schemas.microsoft.com/office/powerpoint/2010/main" val="186646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Problems with RNNs = Motivation for Transformers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Recurrent models typically factor computation along the symbol positions of the input and output sequences</a:t>
            </a:r>
          </a:p>
          <a:p>
            <a:pPr lvl="1"/>
            <a:r>
              <a:rPr lang="en-US" dirty="0"/>
              <a:t>Sequential computation </a:t>
            </a:r>
            <a:r>
              <a:rPr lang="en-US" dirty="0">
                <a:solidFill>
                  <a:srgbClr val="FF0000"/>
                </a:solidFill>
              </a:rPr>
              <a:t>prevents parallelization</a:t>
            </a:r>
          </a:p>
          <a:p>
            <a:pPr lvl="1"/>
            <a:r>
              <a:rPr lang="en-US" dirty="0"/>
              <a:t>Critical at </a:t>
            </a:r>
            <a:r>
              <a:rPr lang="en-US" dirty="0">
                <a:solidFill>
                  <a:srgbClr val="FF0000"/>
                </a:solidFill>
              </a:rPr>
              <a:t>longer sequence lengths</a:t>
            </a:r>
            <a:r>
              <a:rPr lang="en-US" dirty="0"/>
              <a:t>, as memory constraints limit batching across examples</a:t>
            </a:r>
          </a:p>
          <a:p>
            <a:endParaRPr lang="en-US" dirty="0"/>
          </a:p>
          <a:p>
            <a:r>
              <a:rPr lang="en-US" dirty="0"/>
              <a:t>Despite advanced RNNs like LSTMs, RNNs still need </a:t>
            </a:r>
            <a:r>
              <a:rPr lang="en-US" dirty="0">
                <a:solidFill>
                  <a:srgbClr val="FF0000"/>
                </a:solidFill>
              </a:rPr>
              <a:t>attention mechanism </a:t>
            </a:r>
            <a:r>
              <a:rPr lang="en-US" dirty="0"/>
              <a:t>to </a:t>
            </a:r>
            <a:r>
              <a:rPr lang="en-US" b="1" dirty="0">
                <a:solidFill>
                  <a:srgbClr val="84B2E0"/>
                </a:solidFill>
              </a:rPr>
              <a:t>deal with long range dependencies</a:t>
            </a:r>
            <a:r>
              <a:rPr lang="en-US" dirty="0"/>
              <a:t> – path length for codependent computation between states grows with sequence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>
                <a:solidFill>
                  <a:srgbClr val="84B2E0"/>
                </a:solidFill>
              </a:rPr>
              <a:t>if attention gives us access to any state… maybe we don’t need the RNN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Sequence-to-sequence</a:t>
            </a:r>
          </a:p>
          <a:p>
            <a:r>
              <a:rPr lang="en-US" sz="2400" dirty="0"/>
              <a:t>Encoder-Decoder</a:t>
            </a:r>
          </a:p>
          <a:p>
            <a:r>
              <a:rPr lang="en-US" sz="2400" dirty="0"/>
              <a:t>Task: machine translation with parallel corpus</a:t>
            </a:r>
          </a:p>
          <a:p>
            <a:r>
              <a:rPr lang="en-US" sz="2400" dirty="0"/>
              <a:t>Predict each translated word</a:t>
            </a:r>
          </a:p>
          <a:p>
            <a:r>
              <a:rPr lang="en-US" sz="2400" dirty="0"/>
              <a:t>Final cost/error function is standard cross-entropy error on top of a </a:t>
            </a:r>
            <a:r>
              <a:rPr lang="en-US" sz="2400" dirty="0" err="1"/>
              <a:t>softmax</a:t>
            </a:r>
            <a:r>
              <a:rPr lang="en-US" sz="2400" dirty="0"/>
              <a:t>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6395298"/>
            <a:ext cx="3622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https://arxiv.org/pdf/1706.03762.pdf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083603"/>
            <a:ext cx="3831982" cy="56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1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the basic building blocks of transformer networks first: new attention layers!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Dot-Product Attention (Extending our previous 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</a:t>
            </a:r>
            <a:r>
              <a:rPr lang="en-US" dirty="0">
                <a:solidFill>
                  <a:srgbClr val="FF0000"/>
                </a:solidFill>
              </a:rPr>
              <a:t>a query q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 set of key-value (k-v) pairs </a:t>
            </a:r>
            <a:r>
              <a:rPr lang="en-US" dirty="0"/>
              <a:t>to an output</a:t>
            </a:r>
          </a:p>
          <a:p>
            <a:pPr lvl="1"/>
            <a:r>
              <a:rPr lang="en-US" dirty="0"/>
              <a:t>Query, keys, values, and output are all vectors</a:t>
            </a:r>
          </a:p>
          <a:p>
            <a:r>
              <a:rPr lang="en-US" b="1" dirty="0">
                <a:solidFill>
                  <a:srgbClr val="84B2E0"/>
                </a:solidFill>
              </a:rPr>
              <a:t>Output is weighted sum of values</a:t>
            </a:r>
            <a:r>
              <a:rPr lang="en-US" dirty="0"/>
              <a:t>, where</a:t>
            </a:r>
          </a:p>
          <a:p>
            <a:pPr lvl="1"/>
            <a:r>
              <a:rPr lang="en-US" dirty="0">
                <a:solidFill>
                  <a:srgbClr val="84B2E0"/>
                </a:solidFill>
              </a:rPr>
              <a:t>Weight of each value is computed by an inner product of query and corresponding key</a:t>
            </a:r>
          </a:p>
          <a:p>
            <a:pPr lvl="1"/>
            <a:r>
              <a:rPr lang="en-US" dirty="0"/>
              <a:t>Queries and keys have same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876800"/>
            <a:ext cx="3777036" cy="11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Attention </a:t>
            </a:r>
            <a:r>
              <a:rPr lang="en-US" dirty="0"/>
              <a:t>provides a solution to the bottleneck problem.</a:t>
            </a:r>
          </a:p>
          <a:p>
            <a:endParaRPr lang="en-US" dirty="0"/>
          </a:p>
          <a:p>
            <a:r>
              <a:rPr lang="en-US" dirty="0"/>
              <a:t>Core idea: on each step of the decoder, </a:t>
            </a:r>
            <a:r>
              <a:rPr lang="en-US" i="1" dirty="0"/>
              <a:t>focus on a particular part </a:t>
            </a:r>
            <a:r>
              <a:rPr lang="en-US" dirty="0"/>
              <a:t>of the source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6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Dot-Product Attention – Matrix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multiple queries q, we stack them in a matrix Q: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Becomes: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57400"/>
            <a:ext cx="3501266" cy="104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170" y="3216873"/>
            <a:ext cx="4195726" cy="649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7" y="4419600"/>
            <a:ext cx="7917751" cy="178702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8E56D4E-BCEC-4301-ADBE-55310D13E663}"/>
              </a:ext>
            </a:extLst>
          </p:cNvPr>
          <p:cNvSpPr/>
          <p:nvPr/>
        </p:nvSpPr>
        <p:spPr>
          <a:xfrm>
            <a:off x="464250" y="3866040"/>
            <a:ext cx="8451150" cy="401160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dk: number of keys; dv: number of values. Number of queries should be the same as dk.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5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Problem: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gets large, the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increases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some values inside the </a:t>
                </a:r>
                <a:r>
                  <a:rPr lang="en-US" sz="2400" dirty="0" err="1"/>
                  <a:t>softmax</a:t>
                </a:r>
                <a:r>
                  <a:rPr lang="en-US" sz="2400" dirty="0"/>
                  <a:t> get large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the </a:t>
                </a:r>
                <a:r>
                  <a:rPr lang="en-US" sz="2400" dirty="0" err="1"/>
                  <a:t>softmax</a:t>
                </a:r>
                <a:r>
                  <a:rPr lang="en-US" sz="2400" dirty="0"/>
                  <a:t> gets very peaked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hence its gradient gets smaller.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Solution: </a:t>
                </a:r>
                <a:r>
                  <a:rPr lang="en-US" sz="2400" b="1" dirty="0">
                    <a:solidFill>
                      <a:srgbClr val="84B2E0"/>
                    </a:solidFill>
                  </a:rPr>
                  <a:t>Scale by length of query/key vectors</a:t>
                </a:r>
                <a:r>
                  <a:rPr lang="en-US" sz="2400" dirty="0"/>
                  <a:t>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2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33800"/>
            <a:ext cx="4451315" cy="1039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534263"/>
            <a:ext cx="2194207" cy="39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8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and Multi-head 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3048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input word vectors could be the queries, keys and values</a:t>
            </a:r>
          </a:p>
          <a:p>
            <a:pPr lvl="1"/>
            <a:r>
              <a:rPr lang="en-US" dirty="0"/>
              <a:t>In other words: the word vectors themselves select each other</a:t>
            </a:r>
          </a:p>
          <a:p>
            <a:pPr lvl="1"/>
            <a:r>
              <a:rPr lang="en-US" dirty="0"/>
              <a:t>Word vector stack = Q = K = V</a:t>
            </a:r>
          </a:p>
          <a:p>
            <a:r>
              <a:rPr lang="en-US" dirty="0"/>
              <a:t>Problem: Only one way for words to interact with one-another</a:t>
            </a:r>
          </a:p>
          <a:p>
            <a:r>
              <a:rPr lang="en-US" dirty="0"/>
              <a:t>Solution: Multi-head attention</a:t>
            </a:r>
          </a:p>
          <a:p>
            <a:pPr lvl="1"/>
            <a:r>
              <a:rPr lang="en-US" dirty="0"/>
              <a:t>First map Q, K, V into h many lower dimensional spaces via W matrices</a:t>
            </a:r>
          </a:p>
          <a:p>
            <a:pPr lvl="1"/>
            <a:r>
              <a:rPr lang="en-US" dirty="0"/>
              <a:t>Then apply attention, then concatenate outputs and pipe through linear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400"/>
            <a:ext cx="6377852" cy="89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030413"/>
            <a:ext cx="2118964" cy="26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33600"/>
            <a:ext cx="8686800" cy="31110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6096000"/>
            <a:ext cx="3960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(example and picture from David Talbot)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1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69104"/>
            <a:ext cx="8686800" cy="3910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67603"/>
            <a:ext cx="8686800" cy="39133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10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69436"/>
            <a:ext cx="8686800" cy="39097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68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64922"/>
            <a:ext cx="8686800" cy="39187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01E931-3A02-420B-83D4-2D4619FF351E}"/>
              </a:ext>
            </a:extLst>
          </p:cNvPr>
          <p:cNvSpPr txBox="1"/>
          <p:nvPr/>
        </p:nvSpPr>
        <p:spPr>
          <a:xfrm>
            <a:off x="762000" y="11430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 a new embedding vector based on my attention. Even in the same language, we can do attention.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403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56406"/>
            <a:ext cx="8686800" cy="39357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7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12776"/>
            <a:ext cx="8686800" cy="38230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8613FC-7EFB-42E9-B8B9-397FD3D46825}"/>
              </a:ext>
            </a:extLst>
          </p:cNvPr>
          <p:cNvSpPr/>
          <p:nvPr/>
        </p:nvSpPr>
        <p:spPr>
          <a:xfrm>
            <a:off x="152400" y="2133600"/>
            <a:ext cx="1447800" cy="762000"/>
          </a:xfrm>
          <a:prstGeom prst="roundRect">
            <a:avLst/>
          </a:prstGeom>
          <a:noFill/>
          <a:ln>
            <a:solidFill>
              <a:srgbClr val="ECD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3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611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79525"/>
            <a:ext cx="8686800" cy="38895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58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95346"/>
            <a:ext cx="8686800" cy="38579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01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95346"/>
            <a:ext cx="8686800" cy="38579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2FEF68F-1EFA-4A8A-B31B-AA5DBA35DFFC}"/>
              </a:ext>
            </a:extLst>
          </p:cNvPr>
          <p:cNvSpPr/>
          <p:nvPr/>
        </p:nvSpPr>
        <p:spPr>
          <a:xfrm>
            <a:off x="533400" y="5936527"/>
            <a:ext cx="8077200" cy="609600"/>
          </a:xfrm>
          <a:prstGeom prst="roundRect">
            <a:avLst/>
          </a:prstGeom>
          <a:solidFill>
            <a:srgbClr val="E9F1FB"/>
          </a:solidFill>
          <a:ln>
            <a:solidFill>
              <a:srgbClr val="E9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Decide which words in the context are important for representing “on”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3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A Running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82616"/>
            <a:ext cx="8686800" cy="36833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9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transformer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block has two “sublayers”</a:t>
            </a:r>
          </a:p>
          <a:p>
            <a:pPr lvl="1"/>
            <a:r>
              <a:rPr lang="en-US" dirty="0"/>
              <a:t>1. </a:t>
            </a:r>
            <a:r>
              <a:rPr lang="en-US" dirty="0" err="1"/>
              <a:t>Multihead</a:t>
            </a:r>
            <a:r>
              <a:rPr lang="en-US" dirty="0"/>
              <a:t> attention</a:t>
            </a:r>
          </a:p>
          <a:p>
            <a:pPr lvl="1"/>
            <a:r>
              <a:rPr lang="en-US" dirty="0"/>
              <a:t>2. 2 layer feed-forward </a:t>
            </a:r>
            <a:r>
              <a:rPr lang="en-US" dirty="0" err="1"/>
              <a:t>Nnet</a:t>
            </a:r>
            <a:r>
              <a:rPr lang="en-US" dirty="0"/>
              <a:t> (with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Each of these two steps also has:</a:t>
            </a:r>
          </a:p>
          <a:p>
            <a:pPr lvl="1"/>
            <a:r>
              <a:rPr lang="en-US" dirty="0"/>
              <a:t>Residual (short-circuit) connection and </a:t>
            </a:r>
            <a:r>
              <a:rPr lang="en-US" dirty="0" err="1"/>
              <a:t>LayerNorm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LayerNorm</a:t>
            </a:r>
            <a:r>
              <a:rPr lang="en-US" dirty="0"/>
              <a:t>(x + Sublayer(x))</a:t>
            </a:r>
          </a:p>
          <a:p>
            <a:pPr lvl="2"/>
            <a:r>
              <a:rPr lang="en-US" dirty="0" err="1"/>
              <a:t>Layernorm</a:t>
            </a:r>
            <a:r>
              <a:rPr lang="en-US" dirty="0"/>
              <a:t> changes input to have mean 0 and variance 1, per layer and per training point (and adds two more parameters)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96268"/>
            <a:ext cx="2069793" cy="30040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752600" y="3124200"/>
            <a:ext cx="518160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600" y="1981200"/>
            <a:ext cx="5181600" cy="2209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0000" y="2057400"/>
            <a:ext cx="3505200" cy="1104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343400" y="1866743"/>
            <a:ext cx="2939897" cy="666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22604" y="2724307"/>
            <a:ext cx="5422593" cy="1894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822604" y="1439062"/>
            <a:ext cx="5422593" cy="3132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63" y="5620902"/>
            <a:ext cx="3200400" cy="7352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974" y="5753438"/>
            <a:ext cx="1966426" cy="4702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519638"/>
            <a:ext cx="8604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Layer Normalization by Ba, </a:t>
            </a:r>
            <a:r>
              <a:rPr lang="en-US" sz="1400" dirty="0" err="1">
                <a:solidFill>
                  <a:srgbClr val="000000"/>
                </a:solidFill>
                <a:latin typeface="+mj-lt"/>
              </a:rPr>
              <a:t>Kiros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and Hinton, </a:t>
            </a:r>
            <a:r>
              <a:rPr lang="en-US" sz="1400" dirty="0">
                <a:solidFill>
                  <a:srgbClr val="F08F1C"/>
                </a:solidFill>
                <a:latin typeface="+mj-lt"/>
                <a:hlinkClick r:id="rId5"/>
              </a:rPr>
              <a:t>https://arxiv.org/pdf/1607.06450.pdf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3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25072"/>
            <a:ext cx="4419600" cy="6552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3824" y="3536417"/>
            <a:ext cx="202654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Blocks are repeated N=6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09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Actual word representations are byte-pair encodings</a:t>
            </a:r>
          </a:p>
          <a:p>
            <a:pPr lvl="1"/>
            <a:r>
              <a:rPr lang="en-US" sz="2000" dirty="0"/>
              <a:t>Rico </a:t>
            </a:r>
            <a:r>
              <a:rPr lang="en-US" sz="2000" dirty="0" err="1"/>
              <a:t>Sennrich</a:t>
            </a:r>
            <a:r>
              <a:rPr lang="en-US" sz="2000" dirty="0"/>
              <a:t>, Barry </a:t>
            </a:r>
            <a:r>
              <a:rPr lang="en-US" sz="2000" dirty="0" err="1"/>
              <a:t>Haddow</a:t>
            </a:r>
            <a:r>
              <a:rPr lang="en-US" sz="2000" dirty="0"/>
              <a:t>, and Alexandra Birch. Neural Machine Translation of Rare Words with </a:t>
            </a:r>
            <a:r>
              <a:rPr lang="en-US" sz="2000" dirty="0" err="1"/>
              <a:t>Subword</a:t>
            </a:r>
            <a:r>
              <a:rPr lang="en-US" sz="2000" dirty="0"/>
              <a:t> Units. ACL 2016.</a:t>
            </a:r>
          </a:p>
          <a:p>
            <a:r>
              <a:rPr lang="en-US" sz="2400" dirty="0"/>
              <a:t>Added is a positional encoding so same words at different locations have different overall representations: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1" y="3429000"/>
            <a:ext cx="3622909" cy="2845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000"/>
            <a:ext cx="4404901" cy="934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6477" y="4876800"/>
            <a:ext cx="280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/>
              <a:t>pos</a:t>
            </a:r>
            <a:r>
              <a:rPr lang="en-US" altLang="zh-CN" dirty="0"/>
              <a:t> is the position of a word</a:t>
            </a:r>
          </a:p>
          <a:p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dimension index</a:t>
            </a:r>
          </a:p>
        </p:txBody>
      </p:sp>
    </p:spTree>
    <p:extLst>
      <p:ext uri="{BB962C8B-B14F-4D97-AF65-F5344CB8AC3E}">
        <p14:creationId xmlns:p14="http://schemas.microsoft.com/office/powerpoint/2010/main" val="10986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 Visualization in Layer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Words start to pay attention to other words in sensible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33600"/>
            <a:ext cx="7128899" cy="4007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14AAC0-3A84-48A0-B49D-74EBD456AEAC}"/>
              </a:ext>
            </a:extLst>
          </p:cNvPr>
          <p:cNvSpPr txBox="1"/>
          <p:nvPr/>
        </p:nvSpPr>
        <p:spPr>
          <a:xfrm>
            <a:off x="6553200" y="198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Padding node, contribute nothing to the </a:t>
            </a:r>
            <a:r>
              <a:rPr lang="en-US" altLang="zh-CN" dirty="0" err="1"/>
              <a:t>softmax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2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2500"/>
            <a:ext cx="51816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2 sublayer changes in decoder</a:t>
            </a:r>
          </a:p>
          <a:p>
            <a:r>
              <a:rPr lang="en-US" sz="2400" dirty="0">
                <a:solidFill>
                  <a:srgbClr val="84B2E0"/>
                </a:solidFill>
              </a:rPr>
              <a:t>Masked decoder self-attention</a:t>
            </a:r>
          </a:p>
          <a:p>
            <a:pPr lvl="1"/>
            <a:r>
              <a:rPr lang="en-US" sz="1800" dirty="0">
                <a:solidFill>
                  <a:srgbClr val="84B2E0"/>
                </a:solidFill>
              </a:rPr>
              <a:t>Only depends on previous words, we don’t see the future </a:t>
            </a:r>
          </a:p>
          <a:p>
            <a:r>
              <a:rPr lang="en-US" sz="2400" dirty="0">
                <a:solidFill>
                  <a:srgbClr val="84B2E0"/>
                </a:solidFill>
              </a:rPr>
              <a:t>Encoder-Decoder Attention</a:t>
            </a:r>
          </a:p>
          <a:p>
            <a:pPr lvl="1"/>
            <a:r>
              <a:rPr lang="en-US" altLang="zh-CN" sz="1800" dirty="0">
                <a:solidFill>
                  <a:srgbClr val="84B2E0"/>
                </a:solidFill>
              </a:rPr>
              <a:t>Q</a:t>
            </a:r>
            <a:r>
              <a:rPr lang="en-US" sz="1800" dirty="0">
                <a:solidFill>
                  <a:srgbClr val="84B2E0"/>
                </a:solidFill>
              </a:rPr>
              <a:t>ueries come from previous decoder layer and keys and values come from output of encoder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" y="3962400"/>
            <a:ext cx="4902323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75" y="990600"/>
            <a:ext cx="3796375" cy="56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51745"/>
            <a:ext cx="8686800" cy="5257800"/>
          </a:xfrm>
        </p:spPr>
        <p:txBody>
          <a:bodyPr>
            <a:normAutofit/>
          </a:bodyPr>
          <a:lstStyle/>
          <a:p>
            <a:r>
              <a:rPr lang="en-US" sz="2000" dirty="0"/>
              <a:t>No recurrence: parallel encoding</a:t>
            </a:r>
          </a:p>
          <a:p>
            <a:r>
              <a:rPr lang="en-US" sz="2000" dirty="0"/>
              <a:t>Fast training: both encoder and decoder are parallel</a:t>
            </a:r>
          </a:p>
          <a:p>
            <a:r>
              <a:rPr lang="en-US" sz="2000" dirty="0"/>
              <a:t>No long range problem: O(1) for all tokens direct connections</a:t>
            </a:r>
          </a:p>
          <a:p>
            <a:r>
              <a:rPr lang="en-US" sz="2000" dirty="0"/>
              <a:t>Three attentions: the model does not have to remember too much</a:t>
            </a:r>
          </a:p>
          <a:p>
            <a:r>
              <a:rPr lang="en-US" sz="2000" b="1" dirty="0">
                <a:solidFill>
                  <a:srgbClr val="84B2E0"/>
                </a:solidFill>
              </a:rPr>
              <a:t>Multi-head attention allows to pay attention to different aspects</a:t>
            </a:r>
          </a:p>
          <a:p>
            <a:endParaRPr lang="en-US" sz="2000" dirty="0"/>
          </a:p>
          <a:p>
            <a:r>
              <a:rPr lang="en-US" altLang="zh-CN" sz="2000" dirty="0"/>
              <a:t>Why self-attention and CNN is better than RNN on NMT is still under investigation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72" y="3810000"/>
            <a:ext cx="8028655" cy="208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0800" y="5875674"/>
            <a:ext cx="4506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comparison of RNN, CNN, and self-attention </a:t>
            </a:r>
          </a:p>
          <a:p>
            <a:r>
              <a:rPr lang="en-US" dirty="0">
                <a:hlinkClick r:id="rId3"/>
              </a:rPr>
              <a:t>http://aclweb.org/anthology/D18-1458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783232" y="3474683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3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210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170" name="Picture 2" descr="https://3.bp.blogspot.com/-aZ3zvPiCoXM/WaiKQO7KRnI/AAAAAAAAB_8/7a1CYjp40nUg4lKpW7covGZJQAySxlg8QCLcBGAs/s640/transform20fps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85" y="1082627"/>
            <a:ext cx="594521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3245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https://ai.googleblog.com/2017/08/transformer-novel-neural-network.html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30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276816"/>
            <a:ext cx="8686800" cy="19348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Training of BERT-BASE was performed on 4 Cloud TPUs in Pod configuration (16 TPU chips total).</a:t>
            </a:r>
          </a:p>
          <a:p>
            <a:r>
              <a:rPr lang="en-US" dirty="0"/>
              <a:t>Training of BERT-LARGE was performed on 16 Cloud TPUs (64 TPU chips total). </a:t>
            </a:r>
          </a:p>
          <a:p>
            <a:r>
              <a:rPr lang="en-US" dirty="0"/>
              <a:t>Each pre-training took 4 days to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6268135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https://ai.googleblog.com/2018/11/open-sourcing-bert-state-of-art-pre.html</a:t>
            </a:r>
            <a:endParaRPr lang="en-US" dirty="0"/>
          </a:p>
          <a:p>
            <a:r>
              <a:rPr lang="en-US" dirty="0">
                <a:hlinkClick r:id="rId3"/>
              </a:rPr>
              <a:t>https://arxiv.org/pdf/1810.04805.pdf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95" y="953443"/>
            <a:ext cx="8690405" cy="31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52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772"/>
            <a:r>
              <a:rPr lang="en-US" sz="2400" dirty="0" err="1"/>
              <a:t>Vinyals</a:t>
            </a:r>
            <a:r>
              <a:rPr lang="en-US" sz="2400" dirty="0"/>
              <a:t> et al., </a:t>
            </a:r>
            <a:r>
              <a:rPr lang="en-US" sz="2400" dirty="0">
                <a:solidFill>
                  <a:srgbClr val="800000"/>
                </a:solidFill>
              </a:rPr>
              <a:t>2015</a:t>
            </a:r>
            <a:endParaRPr lang="en-US" dirty="0"/>
          </a:p>
          <a:p>
            <a:pPr marL="118872" indent="0">
              <a:buNone/>
            </a:pPr>
            <a:r>
              <a:rPr lang="en-US" sz="3600" dirty="0"/>
              <a:t> </a:t>
            </a:r>
            <a:endParaRPr lang="en-US" sz="3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0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318919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991000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1421" y="3036609"/>
            <a:ext cx="294256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318919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991000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1421" y="3036609"/>
            <a:ext cx="294256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4998" y="3019377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0931" y="299909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94970" y="3041585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5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833522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381369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4998" y="353398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09859" y="353398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41055" y="353414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560" y="3050038"/>
            <a:ext cx="566965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76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4490462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20588" y="3039975"/>
            <a:ext cx="151455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98088" y="4026832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73074" y="4026832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48676" y="3050038"/>
            <a:ext cx="370849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6305" y="6131279"/>
            <a:ext cx="476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       has            a                           dog             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89996" y="3963434"/>
            <a:ext cx="0" cy="20274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6410" y="3963434"/>
            <a:ext cx="0" cy="20274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65587" y="4435258"/>
            <a:ext cx="0" cy="155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83497" y="4383251"/>
            <a:ext cx="0" cy="155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430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400" dirty="0"/>
              <a:t>Converting tree to sequence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2683319"/>
            <a:ext cx="5753100" cy="2628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252F1D-A063-4C4A-9349-5CC6C6028482}"/>
              </a:ext>
            </a:extLst>
          </p:cNvPr>
          <p:cNvSpPr txBox="1"/>
          <p:nvPr/>
        </p:nvSpPr>
        <p:spPr>
          <a:xfrm>
            <a:off x="914400" y="5410200"/>
            <a:ext cx="685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pre-order to traverse the tree and convert a tree problem to a sequence problem.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110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400" dirty="0"/>
              <a:t>Converting tree to sequence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2683319"/>
            <a:ext cx="5753100" cy="2628900"/>
          </a:xfrm>
          <a:prstGeom prst="rect">
            <a:avLst/>
          </a:prstGeom>
        </p:spPr>
      </p:pic>
      <p:sp>
        <p:nvSpPr>
          <p:cNvPr id="6" name="Connector 5"/>
          <p:cNvSpPr/>
          <p:nvPr/>
        </p:nvSpPr>
        <p:spPr>
          <a:xfrm>
            <a:off x="3919248" y="2808787"/>
            <a:ext cx="240847" cy="25093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1941307" y="4841424"/>
            <a:ext cx="240847" cy="25093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729E-7 -8.64953E-6 C -0.0059 0.00231 -0.01181 0.00324 -0.01788 0.00463 C -0.03421 0.01181 -0.05106 0.01551 -0.06703 0.02385 C -0.07242 0.0264 -0.07832 0.02849 -0.08371 0.03034 C -0.08735 0.03127 -0.09447 0.03335 -0.09447 0.03335 C -0.10403 0.0396 -0.11445 0.0396 -0.12452 0.04308 C -0.12782 0.04401 -0.13407 0.04632 -0.13407 0.04632 C -0.1398 0.05072 -0.14588 0.05142 -0.15196 0.0542 C -0.15821 0.05675 -0.16464 0.06068 -0.17002 0.06532 C -0.17419 0.08153 -0.17263 0.09798 -0.17471 0.11489 C -0.17471 0.11744 -0.17471 0.13041 -0.17245 0.13574 C -0.17106 0.13898 -0.16759 0.14523 -0.16759 0.14523 C -0.16498 0.13991 -0.16481 0.13481 -0.16273 0.12925 C -0.15908 0.11883 -0.15474 0.10817 -0.15196 0.09728 C -0.15005 0.08894 -0.14849 0.07319 -0.14362 0.06694 C -0.13911 0.06068 -0.13042 0.05953 -0.12452 0.05744 C -0.11045 0.05211 -0.09586 0.04771 -0.08145 0.04308 C -0.06582 0.03775 -0.05036 0.03103 -0.03473 0.02547 C -0.02865 0.02316 -0.02275 0.02154 -0.01667 0.01899 C -0.01441 0.01783 -0.00955 0.01598 -0.00955 0.01598 C -0.00833 0.01482 -0.00729 0.01343 -0.0059 0.01273 C -0.00364 0.01134 0.00122 0.00949 0.00122 0.00949 C 0.00938 0.01667 0.00643 0.03127 0.00365 0.04308 C 0.00244 0.05999 0.004 0.06763 -0.00833 0.0718 C -0.01597 0.0769 -0.02379 0.08037 -0.03108 0.08616 C -0.03525 0.08918 -0.04428 0.09265 -0.04428 0.09265 C -0.05331 0.10029 -0.06304 0.10493 -0.07172 0.11327 C -0.0745 0.11859 -0.07884 0.12207 -0.08145 0.12763 C -0.08301 0.13087 -0.08614 0.13736 -0.08614 0.13736 C -0.0844 0.14408 -0.08058 0.15102 -0.07537 0.15334 C -0.07363 0.15288 -0.06443 0.15265 -0.06095 0.1501 C -0.05522 0.1457 -0.0521 0.14153 -0.0455 0.13898 C -0.0415 0.13342 -0.03629 0.12995 -0.0323 0.12462 C -0.02917 0.12022 -0.02605 0.11581 -0.02275 0.11165 C -0.02171 0.11002 -0.0191 0.10701 -0.0191 0.10701 C -0.01667 0.09867 -0.01493 0.09589 -0.01076 0.08941 C -0.0099 0.08779 -0.00903 0.08616 -0.00833 0.08454 C -0.00781 0.08292 -0.00799 0.08084 -0.00712 0.07968 C -0.00503 0.07597 0.00035 0.07319 0.00365 0.0718 C 0.00782 0.07458 0.01112 0.07783 0.01563 0.07968 C 0.01998 0.08547 0.02467 0.08871 0.03005 0.09265 C 0.03248 0.09427 0.03439 0.09752 0.03717 0.0989 C 0.0403 0.10029 0.04828 0.10238 0.05158 0.10539 C 0.0528 0.10632 0.05384 0.10771 0.05523 0.10863 C 0.06791 0.11558 0.07538 0.11396 0.08389 0.13087 C 0.08215 0.13921 0.08076 0.13944 0.07677 0.14523 C 0.0752 0.14709 0.07451 0.14963 0.07312 0.15172 C 0.06739 0.15913 0.05176 0.16469 0.04446 0.16932 C 0.03665 0.17373 0.02953 0.17998 0.02171 0.18369 C 0.01998 0.18508 0.01859 0.18716 0.01685 0.18832 C 0.01529 0.18925 0.0132 0.18855 0.01199 0.18994 C 0.01077 0.19087 0.0106 0.19342 0.00973 0.1948 C 0.00869 0.19619 0.0073 0.19689 0.00608 0.19805 C 0.0033 0.20314 0.00018 0.20708 -0.00225 0.21241 C -0.00052 0.22168 0.00139 0.22144 0.00851 0.22353 C 0.01754 0.22237 0.02397 0.22029 0.03248 0.21727 C 0.04012 0.21009 0.04672 0.20083 0.05402 0.19318 C 0.06183 0.18438 0.07017 0.17651 0.07798 0.1677 C 0.08146 0.16353 0.08493 0.15867 0.08875 0.15496 C 0.09101 0.15241 0.09344 0.15056 0.09587 0.14848 C 0.09691 0.14732 0.09952 0.14523 0.09952 0.14523 C 0.10872 0.14824 0.1155 0.15751 0.12348 0.16446 C 0.12765 0.16793 0.13234 0.17048 0.13668 0.17396 C 0.14328 0.17952 0.14953 0.18554 0.157 0.18994 C 0.16204 0.19272 0.16603 0.19897 0.17142 0.20129 C 0.17541 0.20268 0.17941 0.20407 0.1834 0.20592 C 0.18896 0.21102 0.18531 0.20824 0.19417 0.21241 C 0.19521 0.21287 0.19764 0.21403 0.19764 0.21403 C 0.20042 0.21334 0.20355 0.21403 0.20615 0.21241 C 0.20719 0.21148 0.20719 0.20917 0.20719 0.20755 C 0.20719 0.18809 0.20737 0.19666 0.20372 0.18531 C 0.1992 0.17164 0.19191 0.17002 0.18444 0.16122 C 0.17958 0.15543 0.1808 0.15427 0.17489 0.15172 C 0.16482 0.14709 0.15475 0.14361 0.14502 0.13898 C 0.14068 0.13689 0.13182 0.13411 0.13182 0.13411 C 0.1181 0.12161 0.10403 0.10979 0.08997 0.0989 C 0.08285 0.09335 0.07625 0.08709 0.06826 0.08454 C 0.06287 0.07945 0.05679 0.07783 0.05158 0.07342 C 0.04985 0.0718 0.04846 0.06972 0.04672 0.06856 C 0.0396 0.0637 0.04064 0.06717 0.03474 0.06231 C 0.03057 0.0586 0.02675 0.05443 0.02275 0.05096 C 0.01633 0.03937 0.01355 0.04053 0.01077 0.02547 C 0.01286 0.01644 0.01338 0.01297 0.01928 0.00787 C 0.02866 0.00926 0.03647 0.01389 0.04551 0.01737 C 0.0495 0.01876 0.05593 0.01945 0.05992 0.02061 C 0.07763 0.02478 0.09604 0.02941 0.11393 0.03497 C 0.13199 0.04053 0.14919 0.04933 0.16777 0.05258 C 0.17871 0.05628 0.17454 0.05327 0.18097 0.05906 C 0.18305 0.06323 0.18687 0.06509 0.18687 0.07018 " pathEditMode="relative" ptsTypes="ffffffffffffffffffffffffffffffffffffff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3.72249E-6 L 0.60594 3.72249E-6 " pathEditMode="relative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763113" y="3483653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0857" y="3481832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70044" y="2222590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3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793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48" y="2616454"/>
            <a:ext cx="7962519" cy="30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Results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203"/>
            <a:ext cx="9144000" cy="2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03177" y="3487821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36197" y="3474075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70044" y="2222590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3675928" y="3487821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3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13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3641943" y="3514434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79696" y="3602089"/>
            <a:ext cx="2123838" cy="59126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" y="3548119"/>
                <a:ext cx="3948838" cy="307777"/>
              </a:xfrm>
              <a:prstGeom prst="rect">
                <a:avLst/>
              </a:prstGeom>
              <a:blipFill>
                <a:blip r:embed="rId3"/>
                <a:stretch>
                  <a:fillRect l="-1080" t="-1961" r="-20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019" y="3996596"/>
                <a:ext cx="4200381" cy="1208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𝐸𝑛𝑐𝑜𝑑𝑒𝑟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所有</m:t>
                    </m:r>
                  </m:oMath>
                </a14:m>
                <a:r>
                  <a:rPr lang="en-US" altLang="zh-CN" sz="2000" b="1" dirty="0"/>
                  <a:t>hidden state</a:t>
                </a:r>
                <a:r>
                  <a:rPr lang="zh-CN" altLang="en-US" sz="2000" dirty="0"/>
                  <a:t>的加权平均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9" y="3996596"/>
                <a:ext cx="4200381" cy="1208088"/>
              </a:xfrm>
              <a:prstGeom prst="rect">
                <a:avLst/>
              </a:prstGeom>
              <a:blipFill>
                <a:blip r:embed="rId4"/>
                <a:stretch>
                  <a:fillRect l="-2174" r="-145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96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21005</TotalTime>
  <Words>2025</Words>
  <Application>Microsoft Office PowerPoint</Application>
  <PresentationFormat>全屏显示(4:3)</PresentationFormat>
  <Paragraphs>339</Paragraphs>
  <Slides>71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COMP4901K/Math4824B Machine Learning for Natural Language Processing</vt:lpstr>
      <vt:lpstr>Sequence-to-sequence: the bottleneck problem</vt:lpstr>
      <vt:lpstr>Sequence-to-sequence: the bottleneck problem</vt:lpstr>
      <vt:lpstr>Attention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Attention variants</vt:lpstr>
      <vt:lpstr>Attention variants</vt:lpstr>
      <vt:lpstr>Attention variants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Jointly Learning to Align and Translate</vt:lpstr>
      <vt:lpstr>OpenNMT</vt:lpstr>
      <vt:lpstr>Google Neural Machine Translation (Wu et al. (2016))</vt:lpstr>
      <vt:lpstr>Google Neural Machine Translation (Wu et al. (2016))</vt:lpstr>
      <vt:lpstr>Google Neural Machine Translation (Wu et al. (2016))</vt:lpstr>
      <vt:lpstr>Summary</vt:lpstr>
      <vt:lpstr>Sequence-to-sequence is versatile!</vt:lpstr>
      <vt:lpstr>Attention is a general Deep Learning technique</vt:lpstr>
      <vt:lpstr>Attention is all you need? </vt:lpstr>
      <vt:lpstr>Problems with RNNs = Motivation for Transformers</vt:lpstr>
      <vt:lpstr>Transformer Overview</vt:lpstr>
      <vt:lpstr>Transformer Basics</vt:lpstr>
      <vt:lpstr>Dot-Product Attention (Extending our previous def.)</vt:lpstr>
      <vt:lpstr>Dot-Product Attention – Matrix notation</vt:lpstr>
      <vt:lpstr>Scaled Dot-Product Attention</vt:lpstr>
      <vt:lpstr>Self-attention and Multi-head attention</vt:lpstr>
      <vt:lpstr>Self-Attention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Self-attention: A Running Example</vt:lpstr>
      <vt:lpstr>Complete transformer block</vt:lpstr>
      <vt:lpstr>PowerPoint 演示文稿</vt:lpstr>
      <vt:lpstr>Encoder Input</vt:lpstr>
      <vt:lpstr>Self Attention Visualization in Layer 5</vt:lpstr>
      <vt:lpstr>Transformer Decoder</vt:lpstr>
      <vt:lpstr>Advantages</vt:lpstr>
      <vt:lpstr>Transformer Networks Visualization</vt:lpstr>
      <vt:lpstr>Google’s BERT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Yangqiu Song</dc:title>
  <dc:creator>yqsong</dc:creator>
  <cp:lastModifiedBy>YS CHANG</cp:lastModifiedBy>
  <cp:revision>277</cp:revision>
  <dcterms:created xsi:type="dcterms:W3CDTF">2006-08-16T00:00:00Z</dcterms:created>
  <dcterms:modified xsi:type="dcterms:W3CDTF">2018-12-10T10:49:46Z</dcterms:modified>
</cp:coreProperties>
</file>